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85" r:id="rId3"/>
    <p:sldId id="286" r:id="rId4"/>
    <p:sldId id="288" r:id="rId5"/>
    <p:sldId id="287" r:id="rId6"/>
    <p:sldId id="289" r:id="rId7"/>
    <p:sldId id="290" r:id="rId8"/>
    <p:sldId id="296" r:id="rId9"/>
    <p:sldId id="294" r:id="rId10"/>
    <p:sldId id="297" r:id="rId11"/>
    <p:sldId id="295" r:id="rId12"/>
    <p:sldId id="298" r:id="rId13"/>
    <p:sldId id="299" r:id="rId14"/>
    <p:sldId id="300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4" autoAdjust="0"/>
    <p:restoredTop sz="94662" autoAdjust="0"/>
  </p:normalViewPr>
  <p:slideViewPr>
    <p:cSldViewPr>
      <p:cViewPr>
        <p:scale>
          <a:sx n="81" d="100"/>
          <a:sy n="81" d="100"/>
        </p:scale>
        <p:origin x="-836" y="6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01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314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12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516624"/>
            <a:ext cx="73152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6F4CF-CD9E-4DFA-AAFB-0E20E155B7D7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BDA3651-5C39-4DF3-92F7-0EB9FE3054E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6F4CF-CD9E-4DFA-AAFB-0E20E155B7D7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3651-5C39-4DF3-92F7-0EB9FE3054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0" y="1826709"/>
            <a:ext cx="1492499" cy="448445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4524" y="1826709"/>
            <a:ext cx="5241476" cy="448445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6F4CF-CD9E-4DFA-AAFB-0E20E155B7D7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3651-5C39-4DF3-92F7-0EB9FE3054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6F4CF-CD9E-4DFA-AAFB-0E20E155B7D7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3651-5C39-4DF3-92F7-0EB9FE3054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17572"/>
            <a:ext cx="73152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865097"/>
            <a:ext cx="73152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6F4CF-CD9E-4DFA-AAFB-0E20E155B7D7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3651-5C39-4DF3-92F7-0EB9FE3054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6F4CF-CD9E-4DFA-AAFB-0E20E155B7D7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3651-5C39-4DF3-92F7-0EB9FE3054E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14400" y="2743200"/>
            <a:ext cx="3566160" cy="35935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81728" y="2743200"/>
            <a:ext cx="3566160" cy="35956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348" y="2743200"/>
            <a:ext cx="336499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5144" y="2743200"/>
            <a:ext cx="336206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6F4CF-CD9E-4DFA-AAFB-0E20E155B7D7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3651-5C39-4DF3-92F7-0EB9FE3054E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14400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81727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6F4CF-CD9E-4DFA-AAFB-0E20E155B7D7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3651-5C39-4DF3-92F7-0EB9FE3054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6F4CF-CD9E-4DFA-AAFB-0E20E155B7D7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3651-5C39-4DF3-92F7-0EB9FE3054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5362"/>
            <a:ext cx="2950936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752" y="1826709"/>
            <a:ext cx="420784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61095"/>
            <a:ext cx="2950936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6F4CF-CD9E-4DFA-AAFB-0E20E155B7D7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3651-5C39-4DF3-92F7-0EB9FE3054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8800"/>
            <a:ext cx="2953512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000" y="2286000"/>
            <a:ext cx="40386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59936"/>
            <a:ext cx="2953512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6F4CF-CD9E-4DFA-AAFB-0E20E155B7D7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A3651-5C39-4DF3-92F7-0EB9FE3054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97000">
              <a:srgbClr val="B0B5BB">
                <a:lumMod val="25000"/>
                <a:lumOff val="75000"/>
              </a:srgbClr>
            </a:gs>
            <a:gs pos="100000">
              <a:schemeClr val="bg2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573807"/>
            <a:ext cx="8623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569419" y="573807"/>
            <a:ext cx="576072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3152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7FF6F4CF-CD9E-4DFA-AAFB-0E20E155B7D7}" type="datetimeFigureOut">
              <a:rPr lang="en-US" smtClean="0"/>
              <a:t>3/28/2018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1BDA3651-5C39-4DF3-92F7-0EB9FE3054E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7791" y="1134036"/>
            <a:ext cx="8229600" cy="3087052"/>
          </a:xfrm>
        </p:spPr>
        <p:txBody>
          <a:bodyPr>
            <a:normAutofit/>
          </a:bodyPr>
          <a:lstStyle/>
          <a:p>
            <a:pPr algn="ctr"/>
            <a:r>
              <a:rPr lang="en-IN" sz="5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 Answers for Real world Problems</a:t>
            </a:r>
            <a:r>
              <a:rPr lang="en-IN" sz="4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sz="4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Course code: ECE3999 (UC)</a:t>
            </a:r>
            <a:br>
              <a:rPr lang="en-IN" sz="4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Marie Curie</a:t>
            </a:r>
            <a:endParaRPr lang="en-US" sz="4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8175" y="4725144"/>
            <a:ext cx="7488832" cy="648072"/>
          </a:xfrm>
        </p:spPr>
        <p:txBody>
          <a:bodyPr>
            <a:noAutofit/>
          </a:bodyPr>
          <a:lstStyle/>
          <a:p>
            <a:pPr algn="ctr"/>
            <a:r>
              <a:rPr lang="en-IN" sz="32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Dr.</a:t>
            </a:r>
            <a:r>
              <a:rPr lang="en-IN" sz="32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SRS Prabaharan, Professor, SENSE</a:t>
            </a: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604448" y="620688"/>
            <a:ext cx="539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VIT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67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568" y="908720"/>
            <a:ext cx="7315200" cy="506025"/>
          </a:xfrm>
        </p:spPr>
        <p:txBody>
          <a:bodyPr>
            <a:normAutofit/>
          </a:bodyPr>
          <a:lstStyle/>
          <a:p>
            <a:r>
              <a:rPr lang="en-IN" sz="2000" b="1" u="sng" dirty="0" smtClean="0">
                <a:solidFill>
                  <a:schemeClr val="bg1"/>
                </a:solidFill>
              </a:rPr>
              <a:t>RECEIVER SIDE:</a:t>
            </a:r>
            <a:endParaRPr lang="en-IN" sz="2000" b="1" u="sng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707904" y="1700808"/>
            <a:ext cx="1872208" cy="295232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ARDUINO UNO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87624" y="2924944"/>
            <a:ext cx="1584176" cy="93610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RF MODULE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60032" y="5229200"/>
            <a:ext cx="2016224" cy="64807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POWER SUPPLY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372200" y="1844824"/>
            <a:ext cx="1872208" cy="64807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BUZZER</a:t>
            </a:r>
            <a:endParaRPr lang="en-IN" dirty="0">
              <a:solidFill>
                <a:schemeClr val="bg1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5580112" y="1988840"/>
            <a:ext cx="792088" cy="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6" idx="0"/>
          </p:cNvCxnSpPr>
          <p:nvPr/>
        </p:nvCxnSpPr>
        <p:spPr>
          <a:xfrm flipH="1" flipV="1">
            <a:off x="5436096" y="4653136"/>
            <a:ext cx="432048" cy="576064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771800" y="3645024"/>
            <a:ext cx="936104" cy="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771800" y="2996952"/>
            <a:ext cx="936104" cy="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34414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600" y="548680"/>
            <a:ext cx="7027168" cy="650041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 smtClean="0"/>
              <a:t>WORKING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1600" y="1412776"/>
            <a:ext cx="7315200" cy="4392528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When the worker enters the mine, he turns the helmet circuitry ON. The connection between helmet and control room is established through RF communication and is tested for proper communication</a:t>
            </a:r>
            <a:r>
              <a:rPr lang="en-IN" dirty="0" smtClean="0">
                <a:solidFill>
                  <a:schemeClr val="bg1"/>
                </a:solidFill>
              </a:rPr>
              <a:t>.</a:t>
            </a:r>
          </a:p>
          <a:p>
            <a:r>
              <a:rPr lang="en-IN" dirty="0">
                <a:solidFill>
                  <a:schemeClr val="bg1"/>
                </a:solidFill>
              </a:rPr>
              <a:t>The gas sensor detects poisonous gases like ethane, methane, butane, etc. and </a:t>
            </a:r>
            <a:r>
              <a:rPr lang="en-IN" dirty="0" smtClean="0">
                <a:solidFill>
                  <a:schemeClr val="bg1"/>
                </a:solidFill>
              </a:rPr>
              <a:t>if </a:t>
            </a:r>
            <a:r>
              <a:rPr lang="en-IN" dirty="0">
                <a:solidFill>
                  <a:schemeClr val="bg1"/>
                </a:solidFill>
              </a:rPr>
              <a:t>such </a:t>
            </a:r>
            <a:r>
              <a:rPr lang="en-IN" dirty="0" smtClean="0">
                <a:solidFill>
                  <a:schemeClr val="bg1"/>
                </a:solidFill>
              </a:rPr>
              <a:t>gases cross the set  </a:t>
            </a:r>
            <a:r>
              <a:rPr lang="en-IN" dirty="0" err="1" smtClean="0">
                <a:solidFill>
                  <a:schemeClr val="bg1"/>
                </a:solidFill>
              </a:rPr>
              <a:t>value,buzzer</a:t>
            </a:r>
            <a:r>
              <a:rPr lang="en-IN" dirty="0" smtClean="0">
                <a:solidFill>
                  <a:schemeClr val="bg1"/>
                </a:solidFill>
              </a:rPr>
              <a:t> </a:t>
            </a:r>
            <a:r>
              <a:rPr lang="en-IN" dirty="0">
                <a:solidFill>
                  <a:schemeClr val="bg1"/>
                </a:solidFill>
              </a:rPr>
              <a:t>is turned ON</a:t>
            </a:r>
            <a:r>
              <a:rPr lang="en-IN" dirty="0" smtClean="0">
                <a:solidFill>
                  <a:schemeClr val="bg1"/>
                </a:solidFill>
              </a:rPr>
              <a:t>. The values detected by the sensor are continuously transmitted through TX of </a:t>
            </a:r>
            <a:br>
              <a:rPr lang="en-IN" dirty="0" smtClean="0">
                <a:solidFill>
                  <a:schemeClr val="bg1"/>
                </a:solidFill>
              </a:rPr>
            </a:br>
            <a:r>
              <a:rPr lang="en-IN" dirty="0" smtClean="0">
                <a:solidFill>
                  <a:schemeClr val="bg1"/>
                </a:solidFill>
              </a:rPr>
              <a:t>RF module .</a:t>
            </a:r>
          </a:p>
          <a:p>
            <a:r>
              <a:rPr lang="en-IN" dirty="0" smtClean="0">
                <a:solidFill>
                  <a:schemeClr val="bg1"/>
                </a:solidFill>
              </a:rPr>
              <a:t>Similarly the pulse sensor transmits the heart beat rate of the miner through the </a:t>
            </a:r>
            <a:r>
              <a:rPr lang="en-IN" dirty="0" err="1" smtClean="0">
                <a:solidFill>
                  <a:schemeClr val="bg1"/>
                </a:solidFill>
              </a:rPr>
              <a:t>rf</a:t>
            </a:r>
            <a:r>
              <a:rPr lang="en-IN" dirty="0" smtClean="0">
                <a:solidFill>
                  <a:schemeClr val="bg1"/>
                </a:solidFill>
              </a:rPr>
              <a:t> module and the heart beat is monitored on the receiver side.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738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7584" y="836712"/>
            <a:ext cx="5659016" cy="578033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Prototype of helmet: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2132856"/>
            <a:ext cx="5648176" cy="3388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092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552" y="836712"/>
            <a:ext cx="7258000" cy="421940"/>
          </a:xfrm>
        </p:spPr>
        <p:txBody>
          <a:bodyPr>
            <a:normAutofit fontScale="90000"/>
          </a:bodyPr>
          <a:lstStyle/>
          <a:p>
            <a:r>
              <a:rPr lang="en-IN" sz="2400" dirty="0" smtClean="0">
                <a:solidFill>
                  <a:schemeClr val="bg1"/>
                </a:solidFill>
              </a:rPr>
              <a:t>Output: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340768"/>
            <a:ext cx="7474024" cy="4536544"/>
          </a:xfrm>
        </p:spPr>
        <p:txBody>
          <a:bodyPr/>
          <a:lstStyle/>
          <a:p>
            <a:r>
              <a:rPr lang="en-IN" dirty="0" smtClean="0">
                <a:solidFill>
                  <a:schemeClr val="bg1"/>
                </a:solidFill>
              </a:rPr>
              <a:t>(on serial monitor)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58" t="-188" r="558" b="9927"/>
          <a:stretch/>
        </p:blipFill>
        <p:spPr>
          <a:xfrm>
            <a:off x="314866" y="1700809"/>
            <a:ext cx="7569502" cy="461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960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3568" y="620688"/>
            <a:ext cx="8136904" cy="504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676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92696"/>
            <a:ext cx="7315200" cy="1154097"/>
          </a:xfrm>
        </p:spPr>
        <p:txBody>
          <a:bodyPr/>
          <a:lstStyle/>
          <a:p>
            <a:r>
              <a:rPr lang="en-US" dirty="0" smtClean="0"/>
              <a:t>Group Members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348880"/>
            <a:ext cx="8712968" cy="3816464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Consolas" panose="020B0609020204030204" pitchFamily="49" charset="0"/>
              </a:rPr>
              <a:t>NAMRATA CHAKKA – </a:t>
            </a:r>
            <a:r>
              <a:rPr lang="en-IN" dirty="0" smtClean="0">
                <a:solidFill>
                  <a:schemeClr val="bg1"/>
                </a:solidFill>
                <a:latin typeface="Consolas" panose="020B0609020204030204" pitchFamily="49" charset="0"/>
              </a:rPr>
              <a:t>15BEC1007</a:t>
            </a:r>
          </a:p>
          <a:p>
            <a:r>
              <a:rPr lang="en-IN" dirty="0" smtClean="0">
                <a:solidFill>
                  <a:schemeClr val="bg1"/>
                </a:solidFill>
                <a:latin typeface="Consolas" panose="020B0609020204030204" pitchFamily="49" charset="0"/>
              </a:rPr>
              <a:t>MADHURIMA </a:t>
            </a:r>
            <a:r>
              <a:rPr lang="en-IN" dirty="0">
                <a:solidFill>
                  <a:schemeClr val="bg1"/>
                </a:solidFill>
                <a:latin typeface="Consolas" panose="020B0609020204030204" pitchFamily="49" charset="0"/>
              </a:rPr>
              <a:t>MUKHERJEE - 15BEC1062</a:t>
            </a:r>
          </a:p>
          <a:p>
            <a:r>
              <a:rPr lang="en-IN" dirty="0">
                <a:solidFill>
                  <a:schemeClr val="bg1"/>
                </a:solidFill>
                <a:latin typeface="Consolas" panose="020B0609020204030204" pitchFamily="49" charset="0"/>
              </a:rPr>
              <a:t>ANKITA NEGI – </a:t>
            </a:r>
            <a:r>
              <a:rPr lang="en-IN" dirty="0" smtClean="0">
                <a:solidFill>
                  <a:schemeClr val="bg1"/>
                </a:solidFill>
                <a:latin typeface="Consolas" panose="020B0609020204030204" pitchFamily="49" charset="0"/>
              </a:rPr>
              <a:t>15BEC1087</a:t>
            </a:r>
          </a:p>
          <a:p>
            <a:r>
              <a:rPr lang="en-IN" dirty="0" smtClean="0">
                <a:solidFill>
                  <a:schemeClr val="bg1"/>
                </a:solidFill>
                <a:latin typeface="Consolas" panose="020B0609020204030204" pitchFamily="49" charset="0"/>
              </a:rPr>
              <a:t>AYUSHI </a:t>
            </a:r>
            <a:r>
              <a:rPr lang="en-IN" dirty="0">
                <a:solidFill>
                  <a:schemeClr val="bg1"/>
                </a:solidFill>
                <a:latin typeface="Consolas" panose="020B0609020204030204" pitchFamily="49" charset="0"/>
              </a:rPr>
              <a:t>– 15BEC1190 </a:t>
            </a:r>
          </a:p>
          <a:p>
            <a:r>
              <a:rPr lang="en-IN" dirty="0">
                <a:solidFill>
                  <a:schemeClr val="bg1"/>
                </a:solidFill>
                <a:latin typeface="Consolas" panose="020B0609020204030204" pitchFamily="49" charset="0"/>
              </a:rPr>
              <a:t>ANJALI SINGH – 15BEC1218                   </a:t>
            </a:r>
            <a:endParaRPr lang="en-IN" dirty="0" smtClean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IN" dirty="0" smtClean="0">
                <a:solidFill>
                  <a:schemeClr val="bg1"/>
                </a:solidFill>
                <a:latin typeface="Consolas" panose="020B0609020204030204" pitchFamily="49" charset="0"/>
              </a:rPr>
              <a:t>PATURI </a:t>
            </a:r>
            <a:r>
              <a:rPr lang="en-IN" dirty="0">
                <a:solidFill>
                  <a:schemeClr val="bg1"/>
                </a:solidFill>
                <a:latin typeface="Consolas" panose="020B0609020204030204" pitchFamily="49" charset="0"/>
              </a:rPr>
              <a:t>HARSHITHA - 15BEC1243</a:t>
            </a:r>
          </a:p>
          <a:p>
            <a:r>
              <a:rPr lang="en-IN" dirty="0">
                <a:solidFill>
                  <a:schemeClr val="bg1"/>
                </a:solidFill>
                <a:latin typeface="Consolas" panose="020B0609020204030204" pitchFamily="49" charset="0"/>
              </a:rPr>
              <a:t>ROHIT RAVINDRANATH JOSHI – 15BEC1051            </a:t>
            </a:r>
            <a:endParaRPr lang="en-IN" dirty="0" smtClean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IN" dirty="0" smtClean="0">
                <a:solidFill>
                  <a:schemeClr val="bg1"/>
                </a:solidFill>
                <a:latin typeface="Consolas" panose="020B0609020204030204" pitchFamily="49" charset="0"/>
              </a:rPr>
              <a:t>ANISH </a:t>
            </a:r>
            <a:r>
              <a:rPr lang="en-IN" dirty="0">
                <a:solidFill>
                  <a:schemeClr val="bg1"/>
                </a:solidFill>
                <a:latin typeface="Consolas" panose="020B0609020204030204" pitchFamily="49" charset="0"/>
              </a:rPr>
              <a:t>ANDREWS KINGSLEY – 15BEC1071</a:t>
            </a:r>
          </a:p>
          <a:p>
            <a:pPr marL="4572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8086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7584" y="432541"/>
            <a:ext cx="7315200" cy="1154097"/>
          </a:xfrm>
        </p:spPr>
        <p:txBody>
          <a:bodyPr/>
          <a:lstStyle/>
          <a:p>
            <a:r>
              <a:rPr lang="en-US" dirty="0" smtClean="0"/>
              <a:t>Safety System for Miners</a:t>
            </a:r>
            <a:endParaRPr lang="en-US" dirty="0"/>
          </a:p>
        </p:txBody>
      </p:sp>
      <p:pic>
        <p:nvPicPr>
          <p:cNvPr id="4" name="Content Placeholder 3" descr="Image result for safety system for miners images">
            <a:extLst>
              <a:ext uri="{FF2B5EF4-FFF2-40B4-BE49-F238E27FC236}">
                <a16:creationId xmlns:lc="http://schemas.openxmlformats.org/drawingml/2006/lockedCanvas" xmlns:a16="http://schemas.microsoft.com/office/drawing/2014/main" xmlns="" id="{B7B5AC72-8393-4517-9E4E-A1005D2EB18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591" y="1942806"/>
            <a:ext cx="3743399" cy="2414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Image result for safety system for miners images">
            <a:extLst>
              <a:ext uri="{FF2B5EF4-FFF2-40B4-BE49-F238E27FC236}">
                <a16:creationId xmlns:lc="http://schemas.openxmlformats.org/drawingml/2006/lockedCanvas" xmlns:a16="http://schemas.microsoft.com/office/drawing/2014/main" xmlns="" id="{BDC59134-DEC2-4D05-9891-35606234E6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961"/>
          <a:stretch/>
        </p:blipFill>
        <p:spPr bwMode="auto">
          <a:xfrm>
            <a:off x="1235207" y="4357299"/>
            <a:ext cx="3385318" cy="2132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Image result for safety system for miners images">
            <a:extLst>
              <a:ext uri="{FF2B5EF4-FFF2-40B4-BE49-F238E27FC236}">
                <a16:creationId xmlns:lc="http://schemas.openxmlformats.org/drawingml/2006/lockedCanvas" xmlns:a16="http://schemas.microsoft.com/office/drawing/2014/main" xmlns="" id="{5EEDA9D8-C010-419A-AEAE-D50269DC0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0525" y="4062083"/>
            <a:ext cx="3791939" cy="2427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Related image">
            <a:extLst>
              <a:ext uri="{FF2B5EF4-FFF2-40B4-BE49-F238E27FC236}">
                <a16:creationId xmlns:lc="http://schemas.openxmlformats.org/drawingml/2006/lockedCanvas" xmlns:a16="http://schemas.microsoft.com/office/drawing/2014/main" xmlns="" id="{6BC3BE98-3337-4F22-BB2C-23ED5FC2A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990" y="1928159"/>
            <a:ext cx="3407474" cy="2429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045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600" y="692696"/>
            <a:ext cx="7315200" cy="65004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Safety System for Miners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9592" y="1628800"/>
            <a:ext cx="7623238" cy="4680520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This project is designed to provide Intelligent Helmet for </a:t>
            </a:r>
            <a:r>
              <a:rPr lang="en-IN" dirty="0" smtClean="0">
                <a:solidFill>
                  <a:schemeClr val="bg1"/>
                </a:solidFill>
              </a:rPr>
              <a:t>miners. </a:t>
            </a:r>
            <a:r>
              <a:rPr lang="en-IN" dirty="0">
                <a:solidFill>
                  <a:schemeClr val="bg1"/>
                </a:solidFill>
              </a:rPr>
              <a:t>For instance, various parameters like Methane gas, Carbon monoxide </a:t>
            </a:r>
            <a:r>
              <a:rPr lang="en-IN" dirty="0" smtClean="0">
                <a:solidFill>
                  <a:schemeClr val="bg1"/>
                </a:solidFill>
              </a:rPr>
              <a:t>gas</a:t>
            </a:r>
            <a:r>
              <a:rPr lang="en-IN" dirty="0">
                <a:solidFill>
                  <a:schemeClr val="bg1"/>
                </a:solidFill>
              </a:rPr>
              <a:t>.</a:t>
            </a:r>
            <a:endParaRPr lang="en-IN" dirty="0" smtClean="0">
              <a:solidFill>
                <a:schemeClr val="bg1"/>
              </a:solidFill>
            </a:endParaRPr>
          </a:p>
          <a:p>
            <a:r>
              <a:rPr lang="en-IN" dirty="0" smtClean="0">
                <a:solidFill>
                  <a:schemeClr val="bg1"/>
                </a:solidFill>
              </a:rPr>
              <a:t>These </a:t>
            </a:r>
            <a:r>
              <a:rPr lang="en-IN" dirty="0">
                <a:solidFill>
                  <a:schemeClr val="bg1"/>
                </a:solidFill>
              </a:rPr>
              <a:t>sensors are </a:t>
            </a:r>
            <a:r>
              <a:rPr lang="en-IN" dirty="0" smtClean="0">
                <a:solidFill>
                  <a:schemeClr val="bg1"/>
                </a:solidFill>
              </a:rPr>
              <a:t>fitted </a:t>
            </a:r>
            <a:r>
              <a:rPr lang="en-IN" dirty="0">
                <a:solidFill>
                  <a:schemeClr val="bg1"/>
                </a:solidFill>
              </a:rPr>
              <a:t>in the helmet of the coal miners. Whenever any parameter crosses a particular threshold value, a buzzer is turned on so as to indicate the miner about the danger. Thus this system performs function of miners safety monitoring and controlling system</a:t>
            </a:r>
            <a:r>
              <a:rPr lang="en-IN" dirty="0" smtClean="0">
                <a:solidFill>
                  <a:schemeClr val="bg1"/>
                </a:solidFill>
              </a:rPr>
              <a:t>.</a:t>
            </a:r>
          </a:p>
          <a:p>
            <a:r>
              <a:rPr lang="en-IN" dirty="0" smtClean="0">
                <a:solidFill>
                  <a:schemeClr val="bg1"/>
                </a:solidFill>
              </a:rPr>
              <a:t>Interfacing a heart-beat sensor helps us monitor the health of the miner. The gas sensor interfaced gives us the methane content which when clubbed with the heart-beat value can give us the miners condition.</a:t>
            </a:r>
            <a:endParaRPr lang="en-IN" dirty="0">
              <a:solidFill>
                <a:schemeClr val="bg1"/>
              </a:solidFill>
            </a:endParaRPr>
          </a:p>
          <a:p>
            <a:pPr marL="4572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45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592" y="692696"/>
            <a:ext cx="7315200" cy="1154097"/>
          </a:xfrm>
        </p:spPr>
        <p:txBody>
          <a:bodyPr/>
          <a:lstStyle/>
          <a:p>
            <a:r>
              <a:rPr lang="en-US" dirty="0" smtClean="0"/>
              <a:t>Basic View of Helmet</a:t>
            </a:r>
            <a:endParaRPr lang="en-US" dirty="0"/>
          </a:p>
        </p:txBody>
      </p:sp>
      <p:pic>
        <p:nvPicPr>
          <p:cNvPr id="5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65" t="21814" r="3033" b="9766"/>
          <a:stretch/>
        </p:blipFill>
        <p:spPr bwMode="auto">
          <a:xfrm>
            <a:off x="1691680" y="2420888"/>
            <a:ext cx="4540738" cy="30323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Elbow Connector 6"/>
          <p:cNvCxnSpPr/>
          <p:nvPr/>
        </p:nvCxnSpPr>
        <p:spPr>
          <a:xfrm flipV="1">
            <a:off x="4355976" y="2564904"/>
            <a:ext cx="2520280" cy="720080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/>
          <p:nvPr/>
        </p:nvCxnSpPr>
        <p:spPr>
          <a:xfrm>
            <a:off x="4355976" y="3573016"/>
            <a:ext cx="2520280" cy="1512168"/>
          </a:xfrm>
          <a:prstGeom prst="bentConnector3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092280" y="4941168"/>
            <a:ext cx="1364476" cy="36933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IN" dirty="0" smtClean="0">
                <a:solidFill>
                  <a:schemeClr val="bg1"/>
                </a:solidFill>
              </a:rPr>
              <a:t>Gas sensor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020272" y="2420888"/>
            <a:ext cx="1890261" cy="36933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IN" dirty="0" smtClean="0">
                <a:solidFill>
                  <a:schemeClr val="bg1"/>
                </a:solidFill>
              </a:rPr>
              <a:t>RF module  (TX)</a:t>
            </a:r>
            <a:endParaRPr lang="en-IN" dirty="0">
              <a:solidFill>
                <a:schemeClr val="bg1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3923928" y="3573016"/>
            <a:ext cx="0" cy="216024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491880" y="5877272"/>
            <a:ext cx="889987" cy="369332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IN" dirty="0" smtClean="0">
                <a:solidFill>
                  <a:schemeClr val="bg1"/>
                </a:solidFill>
              </a:rPr>
              <a:t>battery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8726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600" y="620688"/>
            <a:ext cx="7243192" cy="360040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Components Specifications: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9592" y="980728"/>
            <a:ext cx="7315200" cy="4896544"/>
          </a:xfrm>
        </p:spPr>
        <p:txBody>
          <a:bodyPr/>
          <a:lstStyle/>
          <a:p>
            <a:pPr marL="45720" indent="0" algn="ctr">
              <a:buNone/>
            </a:pPr>
            <a:r>
              <a:rPr lang="en-IN" b="1" dirty="0" smtClean="0">
                <a:solidFill>
                  <a:schemeClr val="bg1"/>
                </a:solidFill>
              </a:rPr>
              <a:t>PULSE SENSOR</a:t>
            </a:r>
          </a:p>
          <a:p>
            <a:pPr marL="45720" indent="0">
              <a:buNone/>
            </a:pPr>
            <a:r>
              <a:rPr lang="en-IN" sz="1800" dirty="0" smtClean="0">
                <a:solidFill>
                  <a:schemeClr val="bg1"/>
                </a:solidFill>
              </a:rPr>
              <a:t>Pin configuration: 	</a:t>
            </a:r>
            <a:r>
              <a:rPr lang="en-IN" sz="1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 </a:t>
            </a:r>
            <a:r>
              <a:rPr lang="en-IN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+5V</a:t>
            </a:r>
          </a:p>
          <a:p>
            <a:pPr marL="45720" indent="0">
              <a:buNone/>
            </a:pPr>
            <a:r>
              <a:rPr lang="en-IN" sz="1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- </a:t>
            </a:r>
            <a:r>
              <a:rPr lang="en-IN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IN" sz="1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GND</a:t>
            </a:r>
            <a:endParaRPr lang="en-IN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" indent="0">
              <a:buNone/>
            </a:pPr>
            <a:r>
              <a:rPr lang="en-IN" sz="1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S to </a:t>
            </a:r>
            <a:r>
              <a:rPr lang="en-IN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A0</a:t>
            </a:r>
          </a:p>
          <a:p>
            <a:pPr marL="45720" indent="0" algn="ctr">
              <a:buNone/>
            </a:pPr>
            <a:endParaRPr lang="en-IN" b="1" dirty="0" smtClean="0">
              <a:solidFill>
                <a:schemeClr val="bg1"/>
              </a:solidFill>
            </a:endParaRPr>
          </a:p>
          <a:p>
            <a:pPr marL="45720" indent="0" algn="ctr">
              <a:buNone/>
            </a:pPr>
            <a:endParaRPr lang="en-IN" b="1" dirty="0" smtClean="0">
              <a:solidFill>
                <a:schemeClr val="bg1"/>
              </a:solidFill>
            </a:endParaRPr>
          </a:p>
          <a:p>
            <a:pPr marL="45720" indent="0">
              <a:buNone/>
            </a:pPr>
            <a:endParaRPr lang="en-IN" b="1" dirty="0">
              <a:solidFill>
                <a:schemeClr val="bg1"/>
              </a:solidFill>
            </a:endParaRPr>
          </a:p>
          <a:p>
            <a:pPr marL="45720" indent="0">
              <a:buNone/>
            </a:pPr>
            <a:endParaRPr lang="en-IN" b="1" dirty="0" smtClean="0">
              <a:solidFill>
                <a:schemeClr val="bg1"/>
              </a:solidFill>
            </a:endParaRPr>
          </a:p>
          <a:p>
            <a:pPr marL="45720" indent="0">
              <a:buNone/>
            </a:pPr>
            <a:endParaRPr lang="en-IN" b="1" dirty="0" smtClean="0">
              <a:solidFill>
                <a:schemeClr val="bg1"/>
              </a:solidFill>
            </a:endParaRPr>
          </a:p>
          <a:p>
            <a:pPr marL="45720" indent="0">
              <a:buNone/>
            </a:pPr>
            <a:endParaRPr lang="en-IN" b="1" dirty="0" smtClean="0">
              <a:solidFill>
                <a:schemeClr val="bg1"/>
              </a:solidFill>
            </a:endParaRPr>
          </a:p>
          <a:p>
            <a:pPr marL="45720" indent="0">
              <a:buNone/>
            </a:pPr>
            <a:endParaRPr lang="en-IN" dirty="0">
              <a:solidFill>
                <a:schemeClr val="bg1"/>
              </a:solidFill>
            </a:endParaRPr>
          </a:p>
          <a:p>
            <a:pPr marL="45720" indent="0">
              <a:buNone/>
            </a:pP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2348880"/>
            <a:ext cx="5204826" cy="3098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8547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1124744"/>
            <a:ext cx="7315200" cy="5040559"/>
          </a:xfrm>
        </p:spPr>
        <p:txBody>
          <a:bodyPr/>
          <a:lstStyle/>
          <a:p>
            <a:pPr marL="45720" indent="0" algn="ctr">
              <a:buNone/>
            </a:pPr>
            <a:r>
              <a:rPr lang="en-IN" b="1" dirty="0" smtClean="0">
                <a:solidFill>
                  <a:schemeClr val="bg1"/>
                </a:solidFill>
              </a:rPr>
              <a:t>GAS SENSOR(MQ6)</a:t>
            </a:r>
          </a:p>
          <a:p>
            <a:pPr marL="45720" indent="0">
              <a:buNone/>
            </a:pPr>
            <a:endParaRPr lang="en-IN" b="1" dirty="0">
              <a:solidFill>
                <a:schemeClr val="bg1"/>
              </a:solidFill>
            </a:endParaRPr>
          </a:p>
          <a:p>
            <a:pPr marL="45720" indent="0">
              <a:buNone/>
            </a:pPr>
            <a:r>
              <a:rPr lang="en-IN" sz="1800" dirty="0">
                <a:solidFill>
                  <a:schemeClr val="bg1"/>
                </a:solidFill>
              </a:rPr>
              <a:t>Pin configuration: 	</a:t>
            </a:r>
            <a:r>
              <a:rPr lang="en-IN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 to +5V</a:t>
            </a:r>
          </a:p>
          <a:p>
            <a:pPr marL="45720" indent="0">
              <a:buNone/>
            </a:pPr>
            <a:r>
              <a:rPr lang="en-IN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- to GND</a:t>
            </a:r>
          </a:p>
          <a:p>
            <a:pPr marL="45720" indent="0">
              <a:buNone/>
            </a:pPr>
            <a:r>
              <a:rPr lang="en-IN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S to </a:t>
            </a:r>
            <a:r>
              <a:rPr lang="en-IN" sz="1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A0</a:t>
            </a:r>
          </a:p>
          <a:p>
            <a:pPr marL="45720" indent="0">
              <a:buNone/>
            </a:pPr>
            <a:endParaRPr lang="en-IN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1800" dirty="0">
                <a:solidFill>
                  <a:schemeClr val="bg1"/>
                </a:solidFill>
              </a:rPr>
              <a:t>High sensitivity </a:t>
            </a:r>
            <a:r>
              <a:rPr lang="en-IN" sz="1800" dirty="0" smtClean="0">
                <a:solidFill>
                  <a:schemeClr val="bg1"/>
                </a:solidFill>
              </a:rPr>
              <a:t>to methane, LPG </a:t>
            </a:r>
          </a:p>
          <a:p>
            <a:r>
              <a:rPr lang="en-IN" sz="1800" dirty="0" smtClean="0">
                <a:solidFill>
                  <a:schemeClr val="bg1"/>
                </a:solidFill>
              </a:rPr>
              <a:t>Small </a:t>
            </a:r>
            <a:r>
              <a:rPr lang="en-IN" sz="1800" dirty="0">
                <a:solidFill>
                  <a:schemeClr val="bg1"/>
                </a:solidFill>
              </a:rPr>
              <a:t>sensitivity to alcohol, smoke. </a:t>
            </a:r>
          </a:p>
          <a:p>
            <a:r>
              <a:rPr lang="en-IN" sz="1800" dirty="0" smtClean="0">
                <a:solidFill>
                  <a:schemeClr val="bg1"/>
                </a:solidFill>
              </a:rPr>
              <a:t>Fast </a:t>
            </a:r>
            <a:r>
              <a:rPr lang="en-IN" sz="1800" dirty="0">
                <a:solidFill>
                  <a:schemeClr val="bg1"/>
                </a:solidFill>
              </a:rPr>
              <a:t>response </a:t>
            </a:r>
          </a:p>
          <a:p>
            <a:r>
              <a:rPr lang="en-IN" sz="1800" dirty="0" smtClean="0">
                <a:solidFill>
                  <a:schemeClr val="bg1"/>
                </a:solidFill>
              </a:rPr>
              <a:t>Stable </a:t>
            </a:r>
            <a:r>
              <a:rPr lang="en-IN" sz="1800" dirty="0">
                <a:solidFill>
                  <a:schemeClr val="bg1"/>
                </a:solidFill>
              </a:rPr>
              <a:t>and long </a:t>
            </a:r>
            <a:r>
              <a:rPr lang="en-IN" sz="1800" dirty="0" smtClean="0">
                <a:solidFill>
                  <a:schemeClr val="bg1"/>
                </a:solidFill>
              </a:rPr>
              <a:t>life</a:t>
            </a:r>
          </a:p>
          <a:p>
            <a:r>
              <a:rPr lang="en-IN" sz="1800" dirty="0" smtClean="0">
                <a:solidFill>
                  <a:schemeClr val="bg1"/>
                </a:solidFill>
              </a:rPr>
              <a:t>Simple </a:t>
            </a:r>
            <a:r>
              <a:rPr lang="en-IN" sz="1800" dirty="0">
                <a:solidFill>
                  <a:schemeClr val="bg1"/>
                </a:solidFill>
              </a:rPr>
              <a:t>drive circuit </a:t>
            </a:r>
            <a:endParaRPr lang="en-IN" sz="1800" dirty="0">
              <a:solidFill>
                <a:schemeClr val="bg1"/>
              </a:solidFill>
              <a:cs typeface="Arial" panose="020B0604020202020204" pitchFamily="34" charset="0"/>
            </a:endParaRPr>
          </a:p>
          <a:p>
            <a:pPr marL="45720" indent="0">
              <a:buNone/>
            </a:pPr>
            <a:endParaRPr lang="en-IN" b="1" dirty="0" smtClean="0">
              <a:solidFill>
                <a:schemeClr val="bg1"/>
              </a:solidFill>
            </a:endParaRPr>
          </a:p>
          <a:p>
            <a:pPr marL="45720" indent="0">
              <a:buNone/>
            </a:pPr>
            <a:endParaRPr lang="en-IN" b="1" dirty="0">
              <a:solidFill>
                <a:schemeClr val="bg1"/>
              </a:solidFill>
            </a:endParaRPr>
          </a:p>
          <a:p>
            <a:pPr marL="45720" indent="0">
              <a:buNone/>
            </a:pPr>
            <a:endParaRPr lang="en-IN" b="1" dirty="0" smtClean="0">
              <a:solidFill>
                <a:schemeClr val="bg1"/>
              </a:solidFill>
            </a:endParaRPr>
          </a:p>
          <a:p>
            <a:pPr marL="45720" indent="0" algn="ctr">
              <a:buNone/>
            </a:pPr>
            <a:endParaRPr lang="en-IN" b="1" dirty="0">
              <a:solidFill>
                <a:schemeClr val="bg1"/>
              </a:solidFill>
            </a:endParaRPr>
          </a:p>
          <a:p>
            <a:pPr marL="45720" indent="0" algn="ctr">
              <a:buNone/>
            </a:pPr>
            <a:endParaRPr lang="en-IN" b="1" dirty="0">
              <a:solidFill>
                <a:schemeClr val="bg1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8965" y="1988840"/>
            <a:ext cx="3183486" cy="3024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3589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76" y="260648"/>
            <a:ext cx="7315200" cy="650041"/>
          </a:xfrm>
        </p:spPr>
        <p:txBody>
          <a:bodyPr>
            <a:normAutofit/>
          </a:bodyPr>
          <a:lstStyle/>
          <a:p>
            <a:pPr algn="ctr"/>
            <a:r>
              <a:rPr lang="en-IN" sz="2800" b="1" dirty="0" smtClean="0">
                <a:solidFill>
                  <a:schemeClr val="bg1"/>
                </a:solidFill>
              </a:rPr>
              <a:t>RF MODULE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5576" y="1124744"/>
            <a:ext cx="8136904" cy="4680520"/>
          </a:xfrm>
        </p:spPr>
        <p:txBody>
          <a:bodyPr/>
          <a:lstStyle/>
          <a:p>
            <a:pPr fontAlgn="base"/>
            <a:r>
              <a:rPr lang="en-IN" b="1" dirty="0">
                <a:solidFill>
                  <a:schemeClr val="bg1"/>
                </a:solidFill>
              </a:rPr>
              <a:t>Features of RF Module:</a:t>
            </a:r>
          </a:p>
          <a:p>
            <a:pPr fontAlgn="base"/>
            <a:r>
              <a:rPr lang="en-IN" dirty="0">
                <a:solidFill>
                  <a:schemeClr val="bg1"/>
                </a:solidFill>
              </a:rPr>
              <a:t>Receiver frequency 433MHz</a:t>
            </a:r>
          </a:p>
          <a:p>
            <a:pPr fontAlgn="base"/>
            <a:r>
              <a:rPr lang="en-IN" dirty="0">
                <a:solidFill>
                  <a:schemeClr val="bg1"/>
                </a:solidFill>
              </a:rPr>
              <a:t>Receiver typical frequency 105Dbm</a:t>
            </a:r>
          </a:p>
          <a:p>
            <a:pPr fontAlgn="base"/>
            <a:r>
              <a:rPr lang="en-IN" dirty="0">
                <a:solidFill>
                  <a:schemeClr val="bg1"/>
                </a:solidFill>
              </a:rPr>
              <a:t>Receiver supply current 3.5mA</a:t>
            </a:r>
          </a:p>
          <a:p>
            <a:pPr fontAlgn="base"/>
            <a:r>
              <a:rPr lang="en-IN" dirty="0">
                <a:solidFill>
                  <a:schemeClr val="bg1"/>
                </a:solidFill>
              </a:rPr>
              <a:t>Low power consumption</a:t>
            </a:r>
          </a:p>
          <a:p>
            <a:pPr fontAlgn="base"/>
            <a:r>
              <a:rPr lang="en-IN" dirty="0">
                <a:solidFill>
                  <a:schemeClr val="bg1"/>
                </a:solidFill>
              </a:rPr>
              <a:t>Receiver operating voltage 5v</a:t>
            </a:r>
          </a:p>
          <a:p>
            <a:pPr fontAlgn="base"/>
            <a:r>
              <a:rPr lang="en-IN" dirty="0">
                <a:solidFill>
                  <a:schemeClr val="bg1"/>
                </a:solidFill>
              </a:rPr>
              <a:t>Transmitter frequency range 433.92MHz</a:t>
            </a:r>
          </a:p>
          <a:p>
            <a:pPr fontAlgn="base"/>
            <a:r>
              <a:rPr lang="en-IN" dirty="0">
                <a:solidFill>
                  <a:schemeClr val="bg1"/>
                </a:solidFill>
              </a:rPr>
              <a:t>Transmitter supply voltage 3v~6v</a:t>
            </a:r>
          </a:p>
          <a:p>
            <a:pPr fontAlgn="base"/>
            <a:r>
              <a:rPr lang="en-IN" dirty="0">
                <a:solidFill>
                  <a:schemeClr val="bg1"/>
                </a:solidFill>
              </a:rPr>
              <a:t>Transmitter output power 4v~12v</a:t>
            </a:r>
          </a:p>
          <a:p>
            <a:endParaRPr lang="en-IN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3717032"/>
            <a:ext cx="3439654" cy="1918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79048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592" y="188640"/>
            <a:ext cx="7315200" cy="936104"/>
          </a:xfrm>
        </p:spPr>
        <p:txBody>
          <a:bodyPr/>
          <a:lstStyle/>
          <a:p>
            <a:pPr algn="ctr"/>
            <a:r>
              <a:rPr lang="en-IN" dirty="0" smtClean="0"/>
              <a:t>BLOCK DIAGRAM</a:t>
            </a: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3779912" y="2420888"/>
            <a:ext cx="1944216" cy="273630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ARDUINO </a:t>
            </a: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UNO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15616" y="2564904"/>
            <a:ext cx="1800200" cy="7920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GAS SENSOR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115616" y="4149080"/>
            <a:ext cx="1728192" cy="86409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PULSE SENSOR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516216" y="3429000"/>
            <a:ext cx="1728192" cy="64807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RF MODULE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7544" y="1268760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u="sng" dirty="0" smtClean="0">
                <a:solidFill>
                  <a:schemeClr val="bg1"/>
                </a:solidFill>
              </a:rPr>
              <a:t>TRANSMITTER SIDE</a:t>
            </a:r>
            <a:r>
              <a:rPr lang="en-IN" dirty="0" smtClean="0">
                <a:solidFill>
                  <a:schemeClr val="bg1"/>
                </a:solidFill>
              </a:rPr>
              <a:t>:</a:t>
            </a:r>
            <a:endParaRPr lang="en-IN" dirty="0">
              <a:solidFill>
                <a:schemeClr val="bg1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915816" y="2780928"/>
            <a:ext cx="864096" cy="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3"/>
          </p:cNvCxnSpPr>
          <p:nvPr/>
        </p:nvCxnSpPr>
        <p:spPr>
          <a:xfrm>
            <a:off x="2843808" y="4581128"/>
            <a:ext cx="936104" cy="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5724128" y="3573016"/>
            <a:ext cx="792088" cy="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5652120" y="3933056"/>
            <a:ext cx="864096" cy="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6516216" y="5229200"/>
            <a:ext cx="1440160" cy="64807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BATTERY</a:t>
            </a:r>
            <a:endParaRPr lang="en-IN" dirty="0">
              <a:solidFill>
                <a:schemeClr val="bg1"/>
              </a:solidFill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 flipH="1" flipV="1">
            <a:off x="5724128" y="4941168"/>
            <a:ext cx="792088" cy="288032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894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3631</TotalTime>
  <Words>338</Words>
  <Application>Microsoft Office PowerPoint</Application>
  <PresentationFormat>On-screen Show (4:3)</PresentationFormat>
  <Paragraphs>76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Perspective</vt:lpstr>
      <vt:lpstr>Technical Answers for Real world Problems Course code: ECE3999 (UC) Marie Curie</vt:lpstr>
      <vt:lpstr>Group Members</vt:lpstr>
      <vt:lpstr>Safety System for Miners</vt:lpstr>
      <vt:lpstr>Safety System for Miners</vt:lpstr>
      <vt:lpstr>Basic View of Helmet</vt:lpstr>
      <vt:lpstr>Components Specifications:</vt:lpstr>
      <vt:lpstr>PowerPoint Presentation</vt:lpstr>
      <vt:lpstr>RF MODULE</vt:lpstr>
      <vt:lpstr>BLOCK DIAGRAM</vt:lpstr>
      <vt:lpstr>RECEIVER SIDE:</vt:lpstr>
      <vt:lpstr>WORKING</vt:lpstr>
      <vt:lpstr>Prototype of helmet:</vt:lpstr>
      <vt:lpstr>Output: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harshitha paturi</cp:lastModifiedBy>
  <cp:revision>117</cp:revision>
  <dcterms:created xsi:type="dcterms:W3CDTF">2017-11-15T06:25:11Z</dcterms:created>
  <dcterms:modified xsi:type="dcterms:W3CDTF">2018-03-28T05:51:45Z</dcterms:modified>
</cp:coreProperties>
</file>

<file path=docProps/thumbnail.jpeg>
</file>